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0" r:id="rId2"/>
    <p:sldId id="399" r:id="rId3"/>
    <p:sldId id="349" r:id="rId4"/>
    <p:sldId id="400" r:id="rId5"/>
    <p:sldId id="404" r:id="rId6"/>
    <p:sldId id="405" r:id="rId7"/>
    <p:sldId id="406" r:id="rId8"/>
    <p:sldId id="393" r:id="rId9"/>
    <p:sldId id="407" r:id="rId10"/>
    <p:sldId id="408" r:id="rId11"/>
    <p:sldId id="409" r:id="rId12"/>
    <p:sldId id="410" r:id="rId13"/>
    <p:sldId id="368" r:id="rId14"/>
    <p:sldId id="391" r:id="rId15"/>
    <p:sldId id="398" r:id="rId16"/>
    <p:sldId id="401" r:id="rId17"/>
    <p:sldId id="402" r:id="rId18"/>
    <p:sldId id="390" r:id="rId19"/>
    <p:sldId id="392" r:id="rId20"/>
    <p:sldId id="394" r:id="rId21"/>
    <p:sldId id="335" r:id="rId22"/>
    <p:sldId id="395" r:id="rId23"/>
    <p:sldId id="340" r:id="rId24"/>
    <p:sldId id="342" r:id="rId25"/>
    <p:sldId id="278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eiller Numérique - Mairie Peyruis" initials="CNMP" lastIdx="1" clrIdx="0">
    <p:extLst>
      <p:ext uri="{19B8F6BF-5375-455C-9EA6-DF929625EA0E}">
        <p15:presenceInfo xmlns:p15="http://schemas.microsoft.com/office/powerpoint/2012/main" userId="S::conseiller.numerique@peyruis.fr::78b7c5b4-2592-4ce4-a952-9cd0c938cd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DC92-3D2C-43E9-AF7B-3FEB04C99C45}" type="datetimeFigureOut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17E0E-A872-430D-8221-FF137CE5A2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6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95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05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50863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1027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54737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90275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877274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un formulaire, il y aura parfois des conditions générales d'utilisation (</a:t>
            </a:r>
            <a:r>
              <a:rPr lang="fr-FR" b="1" dirty="0"/>
              <a:t>CGU</a:t>
            </a:r>
            <a:r>
              <a:rPr lang="fr-FR" dirty="0"/>
              <a:t>) ou conditions générales de vente (</a:t>
            </a:r>
            <a:r>
              <a:rPr lang="fr-FR" b="1" dirty="0"/>
              <a:t>CGV</a:t>
            </a:r>
            <a:r>
              <a:rPr lang="fr-FR" dirty="0"/>
              <a:t>). Il est </a:t>
            </a:r>
            <a:r>
              <a:rPr lang="fr-FR" b="1" dirty="0"/>
              <a:t>très important de lire</a:t>
            </a:r>
            <a:r>
              <a:rPr lang="fr-FR" dirty="0"/>
              <a:t> les conditions générales avant de les accepter.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68517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Qu’est ce que c’est qu’un navigateur ?</a:t>
            </a:r>
          </a:p>
          <a:p>
            <a:r>
              <a:rPr lang="fr-FR" dirty="0"/>
              <a:t>Citez moi quelques exemples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🤔 Quels sont les signes pour reconnaître un site sécurisé ?</a:t>
            </a:r>
          </a:p>
          <a:p>
            <a:endParaRPr lang="fr-FR" dirty="0"/>
          </a:p>
          <a:p>
            <a:r>
              <a:rPr lang="fr-FR" dirty="0"/>
              <a:t>Qu’est ce qu’un moteur de recherche ?</a:t>
            </a:r>
          </a:p>
          <a:p>
            <a:r>
              <a:rPr lang="fr-FR" dirty="0"/>
              <a:t>Citez moi quelques exemples ?</a:t>
            </a:r>
          </a:p>
          <a:p>
            <a:r>
              <a:rPr lang="fr-FR" dirty="0"/>
              <a:t>Une bonne recherche, c’est comment ?</a:t>
            </a:r>
          </a:p>
          <a:p>
            <a:endParaRPr lang="fr-FR" dirty="0"/>
          </a:p>
          <a:p>
            <a:pPr algn="ctr"/>
            <a:r>
              <a:rPr lang="fr-FR" dirty="0"/>
              <a:t>🧐 Comment faire une recherche efficace ?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🍪 Qu’est ce qu’un cookie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9474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Qu’est ce que c’est qu’un navigateur ?</a:t>
            </a:r>
          </a:p>
          <a:p>
            <a:r>
              <a:rPr lang="fr-FR" dirty="0"/>
              <a:t>Citez moi quelques exemples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🤔 Quels sont les signes pour reconnaître un site sécurisé ?</a:t>
            </a:r>
          </a:p>
          <a:p>
            <a:endParaRPr lang="fr-FR" dirty="0"/>
          </a:p>
          <a:p>
            <a:r>
              <a:rPr lang="fr-FR" dirty="0"/>
              <a:t>Qu’est ce qu’un moteur de recherche ?</a:t>
            </a:r>
          </a:p>
          <a:p>
            <a:r>
              <a:rPr lang="fr-FR" dirty="0"/>
              <a:t>Citez moi quelques exemples ?</a:t>
            </a:r>
          </a:p>
          <a:p>
            <a:r>
              <a:rPr lang="fr-FR" dirty="0"/>
              <a:t>Une bonne recherche, c’est comment ?</a:t>
            </a:r>
          </a:p>
          <a:p>
            <a:endParaRPr lang="fr-FR" dirty="0"/>
          </a:p>
          <a:p>
            <a:pPr algn="ctr"/>
            <a:r>
              <a:rPr lang="fr-FR" dirty="0"/>
              <a:t>🧐 Comment faire une recherche efficace ?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🍪 Qu’est ce qu’un cookie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93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911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algn="l"/>
            <a:endParaRPr lang="fr-FR" sz="1800" dirty="0">
              <a:solidFill>
                <a:srgbClr val="000000"/>
              </a:solidFill>
              <a:latin typeface="Quicksand"/>
            </a:endParaRPr>
          </a:p>
          <a:p>
            <a:r>
              <a:rPr lang="fr-FR" sz="1800" dirty="0">
                <a:solidFill>
                  <a:srgbClr val="404040"/>
                </a:solidFill>
                <a:latin typeface="Quicksand"/>
              </a:rPr>
              <a:t>Qu’avez-vous appris ? </a:t>
            </a:r>
          </a:p>
          <a:p>
            <a:r>
              <a:rPr lang="fr-FR" sz="1800" dirty="0">
                <a:solidFill>
                  <a:srgbClr val="404040"/>
                </a:solidFill>
                <a:latin typeface="Quicksand"/>
              </a:rPr>
              <a:t>Répondre aux questions</a:t>
            </a:r>
          </a:p>
          <a:p>
            <a:endParaRPr lang="fr-FR" sz="1800" dirty="0">
              <a:solidFill>
                <a:srgbClr val="404040"/>
              </a:solidFill>
              <a:latin typeface="Quicksand"/>
            </a:endParaRPr>
          </a:p>
          <a:p>
            <a:r>
              <a:rPr lang="fr-FR" sz="1800" dirty="0">
                <a:solidFill>
                  <a:srgbClr val="404040"/>
                </a:solidFill>
                <a:latin typeface="Quicksand"/>
              </a:rPr>
              <a:t>Donner la fiche résumé !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1490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408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5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179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989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Objet mail = son titre</a:t>
            </a:r>
          </a:p>
        </p:txBody>
      </p:sp>
    </p:spTree>
    <p:extLst>
      <p:ext uri="{BB962C8B-B14F-4D97-AF65-F5344CB8AC3E}">
        <p14:creationId xmlns:p14="http://schemas.microsoft.com/office/powerpoint/2010/main" val="2612212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371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969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AF211-1BB2-4D6F-8A5C-FE3D5952D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660B45-443E-4F9C-8A87-059BA523E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E85F08-CEF7-4C51-A852-0A8B5EE7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CFE-DB05-4A17-AB5B-EC51B5531D60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FC089A-F305-485B-9DF5-3665353D3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A3BDA-144D-43DC-AE4D-3589002E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87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ED5ACE-6CB5-4F65-8DE0-4B8863EC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BBD962-B7D3-4FA8-9B0D-73C1310D2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1562FE-25B8-4F5A-B87E-A22DF9D5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8BC6-FEB4-4BBA-BDD5-7A0F50ED07BC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1E31EC-5106-4B08-8A82-DCA4FB53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9FC0C8-3AB9-4C4B-86B9-85CA90025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89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EEA814D-3966-4C0C-BC97-5C4AFC73C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78C977A-A3A5-4413-BEE2-89E9F19DA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60AF52-E917-46EF-B8D3-DDF5A509A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140F-0E0E-4624-8EF2-7AB462C0690E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D5F29C-9DBB-44A8-9155-BF53F4C6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53347C-2C25-4DEC-92DD-CE53C268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1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B3FF9F-FF74-4675-B535-79E25A0B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8EA81-52C5-4B3B-AEC4-823B14EDE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C8F414-51C6-4B65-89D0-A86E3FD1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D6C0-FB3F-4B14-9A38-93F1737AF3EE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B755A2-5A15-40D6-AB83-7C67133A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34CD11-FD01-470F-B45A-56F5C193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62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8AEF0-FA9A-4C9F-A9F1-0B5F2D4D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878999-6FF6-4749-A423-EE6F2B089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6CE483-F361-44F8-A0F7-350A0BE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29EC1-1C47-419E-8BD1-AF20057CA870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371A16-5151-43DD-ABDC-21842CD5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2D786B-3390-42F5-9BEB-783F7C1E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240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E0746-590E-4E64-840B-1EAF66FC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FEECAB-54A5-445C-A45F-8F7B54AD9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4445A9-C51D-4514-B4B5-FF57E7DEB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D6D3FF-A6C1-45AF-B6A0-272628E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8D2E-4229-43DE-96EC-5E100711C278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0C321-5BB7-4AB4-A696-31302497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BAF9E2-D9BD-4F39-AD32-360F09CB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47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5544B5-C415-478C-B21E-2BB96CBA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89919F-BE10-4BD7-AF89-A261C0A7D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BE0720-FE89-43F2-9FDB-B768A2CF7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FA9C67-824A-4073-B5E5-2C52220F4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03C252-A3C4-433B-8D14-4C2EE5E3F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0E225E-E260-4E1E-81CB-AD4B8373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1D58-4F22-46A4-8AA4-63D54BFCB3FE}" type="datetime1">
              <a:rPr lang="fr-FR" smtClean="0"/>
              <a:t>14/11/2022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1F071D2-40A9-428D-BD52-4C6D34D6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CCE300-0A7B-4930-AD22-3A9EC6C3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93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CBA7DD-820E-45CF-9797-83EA7A1B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CCD80E-B1A4-4059-961D-32C0A9E4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C6D1-2B02-4C77-AEF3-E3CA3CA211DC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77BA7B-DC55-46A1-A742-55F826B5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F953D7-09A9-45FB-AEA5-B319801E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7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2AAB9E-097E-4C95-883A-47AEFE729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41E-8174-450C-8E34-38ECEE9E0310}" type="datetime1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BE72A04-EFFA-4E4A-A3A7-A36BC7CC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1135CB-F9BF-4782-882E-F3DB7C66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38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032DF-04F6-4C06-A720-FBAC3F4F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951947-B60B-400E-855D-C12DA2F01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D7F711-E14F-4E10-B8F3-B9F138B12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6329BD-D56C-4D85-BC21-2847D824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FF5C-C243-4274-86FB-90A5307B3DAA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F430C7-D933-4512-88C8-848FC291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6AA756-85AB-46A1-BE09-800B9D35A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12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02533-ACB0-4A7A-AB60-95D1D1F7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786FF8-9DFB-4BBB-817A-D1F8216DD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4974CA6-6B8F-42F9-99E5-7705E3796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A24FC4-81F6-437E-AA4C-2EA1F0C2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38E8-F50B-49CE-8DDD-ED00B5429279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CBA472-F832-45AB-AD7B-527721EFF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F3604C-37B5-4A71-AAB4-D900F39D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52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1CC1DE4-5482-4059-9F57-EC3CB574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F6D0C-A715-4F22-A307-51824366E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CD49F4-0071-4B63-A90C-B8C3EF12C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93DFB-4452-4966-9C06-7D86A2287F5B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4BCEA-7EF4-49D7-9D25-B52395E19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Initiation ordinateur - 10/10 - E-démarches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1F8478-8D0C-426E-BAD0-BBD83A129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3001-C3CC-44A1-BE70-5EB3C01ED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5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seiller.numerique@peyruis.f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laire.berge.lallemant@conseiller-numerique.f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5414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aux ateliers de perfectionnement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237D401-9BEA-4B36-8A7D-0D05DC249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7541"/>
            <a:ext cx="9144000" cy="760956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Aller plus loin sur l’ordinateur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34667C-13C9-4EDA-881A-B126A0C06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EBFA-78D5-45E5-B4F1-79B095B20646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E21303E-4183-49EE-A697-5C6A2F92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41859B-64A7-42B2-8461-6EB1291C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72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C5C667-629A-8BD3-0AAE-1BABEAA0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CFE-DB05-4A17-AB5B-EC51B5531D60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E8E5D8-7CD4-BACC-E627-B3A8CB2A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208D9B-6BB7-1B51-2792-FF210D08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1419025-5CDE-39F7-9108-C4A3F5719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1100"/>
            <a:ext cx="10195420" cy="531037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950C429-98C6-16A0-C758-E205B732F8F5}"/>
              </a:ext>
            </a:extLst>
          </p:cNvPr>
          <p:cNvSpPr txBox="1">
            <a:spLocks/>
          </p:cNvSpPr>
          <p:nvPr/>
        </p:nvSpPr>
        <p:spPr>
          <a:xfrm>
            <a:off x="838200" y="4981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24510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C744213-ED7C-2F94-BC31-362EA0785DB2}"/>
              </a:ext>
            </a:extLst>
          </p:cNvPr>
          <p:cNvCxnSpPr/>
          <p:nvPr/>
        </p:nvCxnSpPr>
        <p:spPr>
          <a:xfrm>
            <a:off x="996878" y="80134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DE5D60DF-B255-A31E-6613-4F9C7454F3AB}"/>
              </a:ext>
            </a:extLst>
          </p:cNvPr>
          <p:cNvSpPr/>
          <p:nvPr/>
        </p:nvSpPr>
        <p:spPr>
          <a:xfrm>
            <a:off x="10489036" y="1637509"/>
            <a:ext cx="469783" cy="26005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270F84-71EA-2701-EBF1-C47F993A3C1F}"/>
              </a:ext>
            </a:extLst>
          </p:cNvPr>
          <p:cNvSpPr txBox="1"/>
          <p:nvPr/>
        </p:nvSpPr>
        <p:spPr>
          <a:xfrm>
            <a:off x="7992668" y="2325619"/>
            <a:ext cx="2966151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i="1" dirty="0"/>
              <a:t>❗ Cliquez sur </a:t>
            </a:r>
            <a:r>
              <a:rPr lang="fr-FR" b="1" i="1" dirty="0"/>
              <a:t>envoyer</a:t>
            </a:r>
            <a:r>
              <a:rPr lang="fr-FR" i="1" dirty="0"/>
              <a:t> quand vous avez fini de rédiger !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4181D09-4845-4B93-4D75-982761B43B2B}"/>
              </a:ext>
            </a:extLst>
          </p:cNvPr>
          <p:cNvCxnSpPr>
            <a:cxnSpLocks/>
            <a:stCxn id="12" idx="0"/>
            <a:endCxn id="11" idx="4"/>
          </p:cNvCxnSpPr>
          <p:nvPr/>
        </p:nvCxnSpPr>
        <p:spPr>
          <a:xfrm flipV="1">
            <a:off x="9475744" y="1897566"/>
            <a:ext cx="1248184" cy="42805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F0FC84B-1247-8212-9F7D-0B2DBF78E4A4}"/>
              </a:ext>
            </a:extLst>
          </p:cNvPr>
          <p:cNvGrpSpPr/>
          <p:nvPr/>
        </p:nvGrpSpPr>
        <p:grpSpPr>
          <a:xfrm>
            <a:off x="2774252" y="803402"/>
            <a:ext cx="7207348" cy="5027372"/>
            <a:chOff x="-2739505" y="-1452708"/>
            <a:chExt cx="8397170" cy="5224608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D4B8EC2D-B7B6-2869-BC43-FDBE6470B131}"/>
                </a:ext>
              </a:extLst>
            </p:cNvPr>
            <p:cNvSpPr/>
            <p:nvPr/>
          </p:nvSpPr>
          <p:spPr>
            <a:xfrm>
              <a:off x="-2739505" y="-1452708"/>
              <a:ext cx="1880791" cy="501378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00" b="1" dirty="0">
                  <a:solidFill>
                    <a:schemeClr val="bg1"/>
                  </a:solidFill>
                </a:rPr>
                <a:t>Destinataire(s)</a:t>
              </a:r>
            </a:p>
          </p:txBody>
        </p:sp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1809B87C-269B-2927-50FA-CC14D19CDF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805" r="-1038" b="53379"/>
            <a:stretch/>
          </p:blipFill>
          <p:spPr>
            <a:xfrm>
              <a:off x="726047" y="1041342"/>
              <a:ext cx="3118138" cy="2730558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EF1AB285-888B-68E7-4AF9-C3F92E3B8855}"/>
                </a:ext>
              </a:extLst>
            </p:cNvPr>
            <p:cNvCxnSpPr>
              <a:cxnSpLocks/>
              <a:stCxn id="22" idx="3"/>
              <a:endCxn id="23" idx="1"/>
            </p:cNvCxnSpPr>
            <p:nvPr/>
          </p:nvCxnSpPr>
          <p:spPr>
            <a:xfrm flipV="1">
              <a:off x="2348730" y="1614518"/>
              <a:ext cx="818629" cy="408676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E412F62A-1BB2-F947-C39D-B4F901FF88E3}"/>
                </a:ext>
              </a:extLst>
            </p:cNvPr>
            <p:cNvSpPr/>
            <p:nvPr/>
          </p:nvSpPr>
          <p:spPr>
            <a:xfrm>
              <a:off x="772892" y="1902570"/>
              <a:ext cx="1575839" cy="241246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 test@exemple.fr</a:t>
              </a: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66BBF10C-C731-D651-5518-2E6C0C39BDC3}"/>
                </a:ext>
              </a:extLst>
            </p:cNvPr>
            <p:cNvSpPr/>
            <p:nvPr/>
          </p:nvSpPr>
          <p:spPr>
            <a:xfrm>
              <a:off x="3167360" y="1298517"/>
              <a:ext cx="2490305" cy="6320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00" dirty="0">
                  <a:solidFill>
                    <a:schemeClr val="tx1"/>
                  </a:solidFill>
                </a:rPr>
                <a:t>Destinataire principal, information publique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921D5387-4B15-2DEF-BEDE-CEB7E029B8F0}"/>
                </a:ext>
              </a:extLst>
            </p:cNvPr>
            <p:cNvSpPr/>
            <p:nvPr/>
          </p:nvSpPr>
          <p:spPr>
            <a:xfrm>
              <a:off x="820517" y="2345481"/>
              <a:ext cx="1503583" cy="241246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100">
                  <a:solidFill>
                    <a:schemeClr val="tx1"/>
                  </a:solidFill>
                </a:rPr>
                <a:t> test@exemple.fr</a:t>
              </a:r>
              <a:endParaRPr lang="fr-FR" sz="1100"/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19830CE8-7049-BAB4-5259-256430377E2C}"/>
                </a:ext>
              </a:extLst>
            </p:cNvPr>
            <p:cNvSpPr/>
            <p:nvPr/>
          </p:nvSpPr>
          <p:spPr>
            <a:xfrm>
              <a:off x="846021" y="2798367"/>
              <a:ext cx="1535229" cy="241246"/>
            </a:xfrm>
            <a:prstGeom prst="roundRect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>
                  <a:solidFill>
                    <a:schemeClr val="tx1"/>
                  </a:solidFill>
                </a:rPr>
                <a:t>  test@exemple.fr</a:t>
              </a:r>
              <a:endParaRPr lang="fr-FR" sz="1100" dirty="0"/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1ABFEC30-AF84-A2DC-1D57-C8844D74996C}"/>
                </a:ext>
              </a:extLst>
            </p:cNvPr>
            <p:cNvCxnSpPr>
              <a:cxnSpLocks/>
              <a:stCxn id="24" idx="3"/>
              <a:endCxn id="27" idx="1"/>
            </p:cNvCxnSpPr>
            <p:nvPr/>
          </p:nvCxnSpPr>
          <p:spPr>
            <a:xfrm flipV="1">
              <a:off x="2324100" y="2392845"/>
              <a:ext cx="335401" cy="73259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22873C8D-6C85-3515-8080-BC48651A5FEA}"/>
                </a:ext>
              </a:extLst>
            </p:cNvPr>
            <p:cNvSpPr/>
            <p:nvPr/>
          </p:nvSpPr>
          <p:spPr>
            <a:xfrm>
              <a:off x="2659501" y="2076843"/>
              <a:ext cx="2998164" cy="6320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00" dirty="0">
                  <a:solidFill>
                    <a:schemeClr val="tx1"/>
                  </a:solidFill>
                </a:rPr>
                <a:t>Destinataire secondaire, en copie, information publique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8C47A6BE-876A-920B-9884-B12602E6179D}"/>
                </a:ext>
              </a:extLst>
            </p:cNvPr>
            <p:cNvCxnSpPr>
              <a:cxnSpLocks/>
              <a:stCxn id="25" idx="3"/>
              <a:endCxn id="29" idx="1"/>
            </p:cNvCxnSpPr>
            <p:nvPr/>
          </p:nvCxnSpPr>
          <p:spPr>
            <a:xfrm>
              <a:off x="2381250" y="2918990"/>
              <a:ext cx="278251" cy="238653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C5D61E30-D0EC-3FE6-5B69-9CE044B647C6}"/>
                </a:ext>
              </a:extLst>
            </p:cNvPr>
            <p:cNvSpPr/>
            <p:nvPr/>
          </p:nvSpPr>
          <p:spPr>
            <a:xfrm>
              <a:off x="2659501" y="2841641"/>
              <a:ext cx="2998164" cy="63200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00" dirty="0">
                  <a:solidFill>
                    <a:schemeClr val="tx1"/>
                  </a:solidFill>
                </a:rPr>
                <a:t>Destinataire invisible aux autres destinataires</a:t>
              </a:r>
            </a:p>
          </p:txBody>
        </p:sp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2586E2B5-82F2-A4AD-2402-3B3436060741}"/>
              </a:ext>
            </a:extLst>
          </p:cNvPr>
          <p:cNvCxnSpPr>
            <a:cxnSpLocks/>
          </p:cNvCxnSpPr>
          <p:nvPr/>
        </p:nvCxnSpPr>
        <p:spPr>
          <a:xfrm flipH="1">
            <a:off x="8355435" y="3005362"/>
            <a:ext cx="1120308" cy="29653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AD405887-7B4D-2807-2E4C-96325B9A1A44}"/>
              </a:ext>
            </a:extLst>
          </p:cNvPr>
          <p:cNvCxnSpPr>
            <a:cxnSpLocks/>
          </p:cNvCxnSpPr>
          <p:nvPr/>
        </p:nvCxnSpPr>
        <p:spPr>
          <a:xfrm flipH="1">
            <a:off x="1290695" y="1285852"/>
            <a:ext cx="1483557" cy="42652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20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9E0BF952-DE26-1843-E76A-4FD3B796E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44"/>
          <a:stretch/>
        </p:blipFill>
        <p:spPr>
          <a:xfrm>
            <a:off x="274725" y="994099"/>
            <a:ext cx="5691904" cy="4351338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6D0F5C-DC7E-0406-7499-E9F96764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D6C0-FB3F-4B14-9A38-93F1737AF3EE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896DBC-EB94-0023-6B5A-79C10DC5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F593E5-B99E-AFC7-8777-A82B95802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11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9C2025A-A882-006A-43DD-09FB5DE5040C}"/>
              </a:ext>
            </a:extLst>
          </p:cNvPr>
          <p:cNvSpPr txBox="1">
            <a:spLocks/>
          </p:cNvSpPr>
          <p:nvPr/>
        </p:nvSpPr>
        <p:spPr>
          <a:xfrm>
            <a:off x="838200" y="4981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24510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1EE99C9-1F7E-2AF3-958D-44087E7A0A13}"/>
              </a:ext>
            </a:extLst>
          </p:cNvPr>
          <p:cNvCxnSpPr/>
          <p:nvPr/>
        </p:nvCxnSpPr>
        <p:spPr>
          <a:xfrm>
            <a:off x="996878" y="80134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76CC8FEB-92BA-6FC7-CB5F-DB5BF59C34E6}"/>
              </a:ext>
            </a:extLst>
          </p:cNvPr>
          <p:cNvSpPr/>
          <p:nvPr/>
        </p:nvSpPr>
        <p:spPr>
          <a:xfrm>
            <a:off x="5275263" y="1604745"/>
            <a:ext cx="142614" cy="1454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509C0E2-9C43-FD9F-F4E8-108C39FAC4D3}"/>
              </a:ext>
            </a:extLst>
          </p:cNvPr>
          <p:cNvSpPr txBox="1"/>
          <p:nvPr/>
        </p:nvSpPr>
        <p:spPr>
          <a:xfrm>
            <a:off x="4292580" y="1967916"/>
            <a:ext cx="1224264" cy="30777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⭐ = favoris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16C10C1-9DB3-1B1B-8620-5C66751AB02A}"/>
              </a:ext>
            </a:extLst>
          </p:cNvPr>
          <p:cNvCxnSpPr>
            <a:cxnSpLocks/>
            <a:stCxn id="12" idx="0"/>
            <a:endCxn id="11" idx="4"/>
          </p:cNvCxnSpPr>
          <p:nvPr/>
        </p:nvCxnSpPr>
        <p:spPr>
          <a:xfrm flipV="1">
            <a:off x="4904712" y="1750208"/>
            <a:ext cx="441858" cy="21770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>
            <a:extLst>
              <a:ext uri="{FF2B5EF4-FFF2-40B4-BE49-F238E27FC236}">
                <a16:creationId xmlns:a16="http://schemas.microsoft.com/office/drawing/2014/main" id="{FD9FC872-3511-8ED8-71DB-0F83ED69829D}"/>
              </a:ext>
            </a:extLst>
          </p:cNvPr>
          <p:cNvSpPr/>
          <p:nvPr/>
        </p:nvSpPr>
        <p:spPr>
          <a:xfrm>
            <a:off x="5708498" y="1577541"/>
            <a:ext cx="142614" cy="14546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97E844BE-DE70-F988-CB8A-14A8C9E1D0A2}"/>
              </a:ext>
            </a:extLst>
          </p:cNvPr>
          <p:cNvCxnSpPr>
            <a:cxnSpLocks/>
            <a:endCxn id="19" idx="4"/>
          </p:cNvCxnSpPr>
          <p:nvPr/>
        </p:nvCxnSpPr>
        <p:spPr>
          <a:xfrm flipH="1" flipV="1">
            <a:off x="5779805" y="1723004"/>
            <a:ext cx="1118727" cy="67554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230579D-6E3E-A3A5-3475-89DF923C225C}"/>
              </a:ext>
            </a:extLst>
          </p:cNvPr>
          <p:cNvSpPr/>
          <p:nvPr/>
        </p:nvSpPr>
        <p:spPr>
          <a:xfrm>
            <a:off x="6200458" y="945902"/>
            <a:ext cx="2161364" cy="84671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« répondre à tous »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Permet de répondre à toutes les personnes qui ont reçu le mail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E68F1816-D982-3885-3E98-5FEE5DB3F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805" y="2398547"/>
            <a:ext cx="2648320" cy="365811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20E3CE0E-4473-2492-4B18-AFAA377BD2F7}"/>
              </a:ext>
            </a:extLst>
          </p:cNvPr>
          <p:cNvSpPr/>
          <p:nvPr/>
        </p:nvSpPr>
        <p:spPr>
          <a:xfrm>
            <a:off x="6164629" y="2701731"/>
            <a:ext cx="792626" cy="3171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91B62640-FCED-B731-6980-AB57BF08FDC4}"/>
              </a:ext>
            </a:extLst>
          </p:cNvPr>
          <p:cNvCxnSpPr>
            <a:cxnSpLocks/>
            <a:stCxn id="37" idx="6"/>
            <a:endCxn id="26" idx="1"/>
          </p:cNvCxnSpPr>
          <p:nvPr/>
        </p:nvCxnSpPr>
        <p:spPr>
          <a:xfrm flipV="1">
            <a:off x="6957255" y="2722838"/>
            <a:ext cx="282825" cy="137467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>
            <a:extLst>
              <a:ext uri="{FF2B5EF4-FFF2-40B4-BE49-F238E27FC236}">
                <a16:creationId xmlns:a16="http://schemas.microsoft.com/office/drawing/2014/main" id="{4A4F391E-8B0D-3ADE-1B81-52C05A8351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6" b="59926"/>
          <a:stretch/>
        </p:blipFill>
        <p:spPr>
          <a:xfrm>
            <a:off x="8880567" y="3339134"/>
            <a:ext cx="2631911" cy="161585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0EAE6B1-55DA-5FA8-C9CC-7C48B451A007}"/>
              </a:ext>
            </a:extLst>
          </p:cNvPr>
          <p:cNvSpPr/>
          <p:nvPr/>
        </p:nvSpPr>
        <p:spPr>
          <a:xfrm>
            <a:off x="7240080" y="2351637"/>
            <a:ext cx="1784579" cy="74240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Permet d’envoyer ce mail à quelqu’un d’autre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1D18E2B3-1ACD-DFB9-31DB-06B30569CD77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9024659" y="2722838"/>
            <a:ext cx="394092" cy="60121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 : coins arrondis 55">
            <a:extLst>
              <a:ext uri="{FF2B5EF4-FFF2-40B4-BE49-F238E27FC236}">
                <a16:creationId xmlns:a16="http://schemas.microsoft.com/office/drawing/2014/main" id="{58A71632-D6E7-AB0A-ECE5-7168C44B44A3}"/>
              </a:ext>
            </a:extLst>
          </p:cNvPr>
          <p:cNvSpPr/>
          <p:nvPr/>
        </p:nvSpPr>
        <p:spPr>
          <a:xfrm>
            <a:off x="8951225" y="863774"/>
            <a:ext cx="1945777" cy="125785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Informations du mail que vous avez reçu et que vous transférez :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Expéditeur, date, objet, destinataire(s)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E4505FAA-3650-6535-95C8-36978571FC57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9418751" y="2121626"/>
            <a:ext cx="505363" cy="121750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0F49FFFD-6D65-4CE0-3408-9BFC9D24EBF4}"/>
              </a:ext>
            </a:extLst>
          </p:cNvPr>
          <p:cNvSpPr/>
          <p:nvPr/>
        </p:nvSpPr>
        <p:spPr>
          <a:xfrm>
            <a:off x="10535553" y="2295020"/>
            <a:ext cx="1945777" cy="9268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Vous pouvez rédiger un message avant le message que vous transférez.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00ACB224-6375-EDEA-A997-4BB90884A11D}"/>
              </a:ext>
            </a:extLst>
          </p:cNvPr>
          <p:cNvCxnSpPr>
            <a:cxnSpLocks/>
            <a:stCxn id="62" idx="1"/>
          </p:cNvCxnSpPr>
          <p:nvPr/>
        </p:nvCxnSpPr>
        <p:spPr>
          <a:xfrm flipH="1">
            <a:off x="9516310" y="2758435"/>
            <a:ext cx="1019243" cy="67056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F3C139D6-B84D-58B3-1B5E-C188531E5384}"/>
              </a:ext>
            </a:extLst>
          </p:cNvPr>
          <p:cNvSpPr/>
          <p:nvPr/>
        </p:nvSpPr>
        <p:spPr>
          <a:xfrm>
            <a:off x="9334172" y="5072272"/>
            <a:ext cx="2019628" cy="9268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En dessous de ces informations vous retrouvez le mail que vous transférez</a:t>
            </a:r>
          </a:p>
        </p:txBody>
      </p:sp>
    </p:spTree>
    <p:extLst>
      <p:ext uri="{BB962C8B-B14F-4D97-AF65-F5344CB8AC3E}">
        <p14:creationId xmlns:p14="http://schemas.microsoft.com/office/powerpoint/2010/main" val="3671857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F1502F-73B4-3D5D-4FF8-77910594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CFE-DB05-4A17-AB5B-EC51B5531D60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43E9AF-C5AC-9D9E-EF0B-F8EE15FA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2D4AB7-EFDE-E81B-8237-DBD958AA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C542D55-4E83-7208-247B-F4F80343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28" y="723522"/>
            <a:ext cx="2486372" cy="541095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DA1935B8-46A6-A45E-43F1-1EF2AFC15C84}"/>
              </a:ext>
            </a:extLst>
          </p:cNvPr>
          <p:cNvSpPr txBox="1">
            <a:spLocks/>
          </p:cNvSpPr>
          <p:nvPr/>
        </p:nvSpPr>
        <p:spPr>
          <a:xfrm>
            <a:off x="838200" y="4981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24510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EE0DA62-424E-09EF-6259-553829CF1FE8}"/>
              </a:ext>
            </a:extLst>
          </p:cNvPr>
          <p:cNvCxnSpPr/>
          <p:nvPr/>
        </p:nvCxnSpPr>
        <p:spPr>
          <a:xfrm>
            <a:off x="996878" y="80134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19BA537-C5F7-2DC8-32CF-3C8B6A08300F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965196" y="2126905"/>
            <a:ext cx="131488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9FC5BF6-A6D4-0917-E4D7-C81AF3705C19}"/>
              </a:ext>
            </a:extLst>
          </p:cNvPr>
          <p:cNvSpPr/>
          <p:nvPr/>
        </p:nvSpPr>
        <p:spPr>
          <a:xfrm>
            <a:off x="5280078" y="1304210"/>
            <a:ext cx="2253962" cy="164538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💡 En cliquant sur le menu à gauche quand vous arrivez sur vos mails, vous retrouvez les différents dossiers</a:t>
            </a:r>
          </a:p>
        </p:txBody>
      </p:sp>
    </p:spTree>
    <p:extLst>
      <p:ext uri="{BB962C8B-B14F-4D97-AF65-F5344CB8AC3E}">
        <p14:creationId xmlns:p14="http://schemas.microsoft.com/office/powerpoint/2010/main" val="394327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98416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3E6FF88-4F4C-43DE-AE01-82BEE8DADE97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/>
              <a:t>Manipulons !</a:t>
            </a:r>
            <a:endParaRPr lang="fr-FR" sz="4000" dirty="0"/>
          </a:p>
        </p:txBody>
      </p:sp>
      <p:sp>
        <p:nvSpPr>
          <p:cNvPr id="11" name="Espace réservé du contenu 11">
            <a:extLst>
              <a:ext uri="{FF2B5EF4-FFF2-40B4-BE49-F238E27FC236}">
                <a16:creationId xmlns:a16="http://schemas.microsoft.com/office/drawing/2014/main" id="{A3E8098E-B376-44F5-9DD0-67287F703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98" y="1197528"/>
            <a:ext cx="10722204" cy="3802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1800" dirty="0"/>
              <a:t>👉 Transférez moi un mail sans importance que vous avez reçu</a:t>
            </a:r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r>
              <a:rPr lang="fr-FR" sz="1800" dirty="0"/>
              <a:t>👉 Destinataire : </a:t>
            </a:r>
          </a:p>
          <a:p>
            <a:pPr marL="0" indent="0" algn="ctr">
              <a:buNone/>
            </a:pPr>
            <a:r>
              <a:rPr lang="fr-FR" sz="1800" dirty="0">
                <a:hlinkClick r:id="rId3"/>
              </a:rPr>
              <a:t>conseiller.numerique@peyruis.fr</a:t>
            </a: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r>
              <a:rPr lang="fr-FR" sz="1800" dirty="0"/>
              <a:t>👉 Cci :</a:t>
            </a:r>
          </a:p>
          <a:p>
            <a:pPr marL="0" indent="0" algn="ctr">
              <a:buNone/>
            </a:pPr>
            <a:r>
              <a:rPr lang="fr-FR" sz="1800" dirty="0">
                <a:hlinkClick r:id="rId4"/>
              </a:rPr>
              <a:t>claire.berge.lallemant@conseiller-numerique.fr</a:t>
            </a:r>
            <a:r>
              <a:rPr lang="fr-FR" sz="1800" dirty="0"/>
              <a:t> </a:t>
            </a:r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r>
              <a:rPr lang="fr-FR" sz="1800" dirty="0"/>
              <a:t>👉 Rédigez une petite phrase </a:t>
            </a:r>
            <a:r>
              <a:rPr lang="fr-FR" sz="1800" b="1" dirty="0"/>
              <a:t>avant</a:t>
            </a:r>
            <a:r>
              <a:rPr lang="fr-FR" sz="1800" dirty="0"/>
              <a:t> le mail que vous transférez</a:t>
            </a:r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  <a:p>
            <a:pPr marL="0" indent="0" algn="ctr">
              <a:buNone/>
            </a:pPr>
            <a:endParaRPr lang="fr-FR" sz="18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C93EC3-148B-4FE8-AED0-0D4A5D0A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E2C7-D610-4932-882C-41947C9EA476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2E9CBE-9CF9-4103-9D23-0A1B5CD7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63020D-3C82-4C26-B111-7829E6DB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587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306286" y="2143435"/>
            <a:ext cx="9489232" cy="213127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254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📜 E-démarches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C65714-30E2-4F63-A64D-3074540C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31A1-6E9A-44FC-8C29-8B23A7497075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F96FFA-7533-4128-8759-9BE4220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452A54-2D31-4A3E-BB56-4C553A72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73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</a:t>
            </a:r>
            <a:r>
              <a:rPr lang="fr-FR" sz="4000" b="1" dirty="0">
                <a:solidFill>
                  <a:srgbClr val="FFC000"/>
                </a:solidFill>
              </a:rPr>
              <a:t>Les e-démarches</a:t>
            </a:r>
            <a:endParaRPr lang="fr-FR" sz="4000" dirty="0">
              <a:solidFill>
                <a:srgbClr val="FFC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443871-9009-459B-A9BA-4C1C26E3B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608"/>
          <a:stretch/>
        </p:blipFill>
        <p:spPr>
          <a:xfrm>
            <a:off x="2116579" y="2472829"/>
            <a:ext cx="8727467" cy="734197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E14A23E-9D96-4B3E-8DCD-B67C1556B001}"/>
              </a:ext>
            </a:extLst>
          </p:cNvPr>
          <p:cNvSpPr/>
          <p:nvPr/>
        </p:nvSpPr>
        <p:spPr>
          <a:xfrm>
            <a:off x="1719014" y="2472829"/>
            <a:ext cx="397565" cy="3843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872B34A-4911-4C07-A72D-1C76CFCBB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8DE5-E4A1-4A2F-8591-CB7679BE1565}" type="datetime1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D79DDA-81FA-4B6B-84CF-CD67F8B0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56475C-F259-4504-ACF8-6883FF55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249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</a:t>
            </a:r>
            <a:r>
              <a:rPr lang="fr-FR" sz="4000" b="1" dirty="0">
                <a:solidFill>
                  <a:srgbClr val="FFC000"/>
                </a:solidFill>
              </a:rPr>
              <a:t>Les e-démarches</a:t>
            </a:r>
            <a:endParaRPr lang="fr-FR" sz="4000" dirty="0">
              <a:solidFill>
                <a:srgbClr val="FFC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443871-9009-459B-A9BA-4C1C26E3B2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096"/>
          <a:stretch/>
        </p:blipFill>
        <p:spPr>
          <a:xfrm>
            <a:off x="2116579" y="2472829"/>
            <a:ext cx="8727467" cy="152803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E14A23E-9D96-4B3E-8DCD-B67C1556B001}"/>
              </a:ext>
            </a:extLst>
          </p:cNvPr>
          <p:cNvSpPr/>
          <p:nvPr/>
        </p:nvSpPr>
        <p:spPr>
          <a:xfrm>
            <a:off x="1719014" y="2472829"/>
            <a:ext cx="397565" cy="3843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65466DE-0FA0-4A6D-ADF5-767929ACFF85}"/>
              </a:ext>
            </a:extLst>
          </p:cNvPr>
          <p:cNvSpPr/>
          <p:nvPr/>
        </p:nvSpPr>
        <p:spPr>
          <a:xfrm>
            <a:off x="1719013" y="3322890"/>
            <a:ext cx="397565" cy="3843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18EC6ED-0E6A-4A1F-B7F7-B2446EA43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2FE9-5927-465E-96FF-4604D39BFCA4}" type="datetime1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DB2CEA-D4F0-4614-BA6B-4A539987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967EA2-F814-406F-AB64-11C9ED7B2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668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</a:t>
            </a:r>
            <a:r>
              <a:rPr lang="fr-FR" sz="4000" b="1" dirty="0">
                <a:solidFill>
                  <a:srgbClr val="FFC000"/>
                </a:solidFill>
              </a:rPr>
              <a:t>Les e-démarches</a:t>
            </a:r>
            <a:endParaRPr lang="fr-FR" sz="4000" dirty="0">
              <a:solidFill>
                <a:srgbClr val="FFC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443871-9009-459B-A9BA-4C1C26E3B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579" y="2472829"/>
            <a:ext cx="8727467" cy="191234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E14A23E-9D96-4B3E-8DCD-B67C1556B001}"/>
              </a:ext>
            </a:extLst>
          </p:cNvPr>
          <p:cNvSpPr/>
          <p:nvPr/>
        </p:nvSpPr>
        <p:spPr>
          <a:xfrm>
            <a:off x="1719014" y="2472829"/>
            <a:ext cx="397565" cy="3843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65466DE-0FA0-4A6D-ADF5-767929ACFF85}"/>
              </a:ext>
            </a:extLst>
          </p:cNvPr>
          <p:cNvSpPr/>
          <p:nvPr/>
        </p:nvSpPr>
        <p:spPr>
          <a:xfrm>
            <a:off x="1719013" y="3322890"/>
            <a:ext cx="397565" cy="3843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A887EAE-EBA2-4E05-9429-E8FFCADE5147}"/>
              </a:ext>
            </a:extLst>
          </p:cNvPr>
          <p:cNvSpPr/>
          <p:nvPr/>
        </p:nvSpPr>
        <p:spPr>
          <a:xfrm>
            <a:off x="1719013" y="4132653"/>
            <a:ext cx="397565" cy="38431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D65E8B4-4358-4226-8E4F-59E40C07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4D41-D4F1-4BCA-BB0A-A374EE3822DB}" type="datetime1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CD8549-1B0F-4033-89F6-9FF7D2DA3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9501D2-4D9A-4BAA-BED5-49F78EDA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97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</a:t>
            </a:r>
            <a:r>
              <a:rPr lang="fr-FR" sz="4000" b="1" dirty="0">
                <a:solidFill>
                  <a:srgbClr val="FFC000"/>
                </a:solidFill>
              </a:rPr>
              <a:t>Les e-démarches</a:t>
            </a:r>
            <a:endParaRPr lang="fr-FR" sz="4000" dirty="0">
              <a:solidFill>
                <a:srgbClr val="FFC000"/>
              </a:solidFill>
            </a:endParaRPr>
          </a:p>
        </p:txBody>
      </p:sp>
      <p:pic>
        <p:nvPicPr>
          <p:cNvPr id="2" name="XY_TYPgaq8MPsJo4_transcoded-MzoHB_YuE-647O9E-la paperasse vidéo">
            <a:hlinkClick r:id="" action="ppaction://media"/>
            <a:extLst>
              <a:ext uri="{FF2B5EF4-FFF2-40B4-BE49-F238E27FC236}">
                <a16:creationId xmlns:a16="http://schemas.microsoft.com/office/drawing/2014/main" id="{336ABCE9-2F0D-4FC4-A032-A5C6E5CB90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9321" y="1669410"/>
            <a:ext cx="9253357" cy="4261605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231E55-8BFB-4016-B0EF-8805060A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F41AB-C9B0-4EFA-BD77-83AC19EC8E5E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620513-92DE-4D9A-8425-98D103AC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A1FAB5-2147-4A41-8083-4EA47D39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57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</a:t>
            </a:r>
            <a:r>
              <a:rPr lang="fr-FR" sz="4000" b="1" dirty="0">
                <a:solidFill>
                  <a:srgbClr val="FFC000"/>
                </a:solidFill>
              </a:rPr>
              <a:t>Les e-démarches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9D02C640-D034-424D-9FCE-52CB20DB9144}"/>
              </a:ext>
            </a:extLst>
          </p:cNvPr>
          <p:cNvSpPr txBox="1">
            <a:spLocks/>
          </p:cNvSpPr>
          <p:nvPr/>
        </p:nvSpPr>
        <p:spPr>
          <a:xfrm>
            <a:off x="1420975" y="5531863"/>
            <a:ext cx="9350049" cy="802676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💡 Vous pouvez également installer des applications dédiées sur votre smartphone ou tablette </a:t>
            </a: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51272C2A-A9C5-49DE-8CBA-DE19559D29D5}"/>
              </a:ext>
            </a:extLst>
          </p:cNvPr>
          <p:cNvSpPr txBox="1">
            <a:spLocks/>
          </p:cNvSpPr>
          <p:nvPr/>
        </p:nvSpPr>
        <p:spPr>
          <a:xfrm>
            <a:off x="1420975" y="982875"/>
            <a:ext cx="9350049" cy="4218551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💡Chaque démarche s’effectuera sur un site particulier.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Si vous ne connaissez pas le site, vous le trouverez en faisant une recherche sur internet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👉 La Caf, Impôts, Ameli, Pôle emploi, Mon compte Formation…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👉 Ce sera souvent un site www.démarches.gouv.fr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443DE5-E22A-42CC-80F4-57987A7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8010E-1F16-4241-A9C9-03218DE04507}" type="datetime1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DEA36B-5B91-467B-B297-2189265B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4B1924-33A0-4F8E-95E2-A7FDFF824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28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BC97653-4803-44CC-B24A-E7C9FBFC4830}"/>
              </a:ext>
            </a:extLst>
          </p:cNvPr>
          <p:cNvSpPr txBox="1"/>
          <p:nvPr/>
        </p:nvSpPr>
        <p:spPr>
          <a:xfrm>
            <a:off x="2654020" y="4750179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1FD697-96A2-47C8-B912-3F239AC7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771C-D534-48B9-B5DF-3BD52AFFC906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535C9C-5C29-4887-A688-9790E5A2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Pour aller plus loin – 5/5 - E-démarches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7F5F2A-6FCD-40B8-B51A-34ABD350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BC6B1C-502C-F49C-1458-C3E0224D8BF0}"/>
              </a:ext>
            </a:extLst>
          </p:cNvPr>
          <p:cNvSpPr txBox="1"/>
          <p:nvPr/>
        </p:nvSpPr>
        <p:spPr>
          <a:xfrm>
            <a:off x="3139781" y="2164856"/>
            <a:ext cx="79108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5 ateliers consécutifs :</a:t>
            </a:r>
          </a:p>
          <a:p>
            <a:endParaRPr lang="fr-FR" sz="2800" dirty="0"/>
          </a:p>
          <a:p>
            <a:r>
              <a:rPr lang="fr-FR" sz="2800" dirty="0"/>
              <a:t>1/ Et la sécurité dans tout ça ?</a:t>
            </a:r>
          </a:p>
          <a:p>
            <a:r>
              <a:rPr lang="fr-FR" sz="2800" dirty="0"/>
              <a:t>2/ Navigation web</a:t>
            </a:r>
          </a:p>
          <a:p>
            <a:r>
              <a:rPr lang="fr-FR" sz="2800" dirty="0"/>
              <a:t>3/ Le bureau, l’explorateur </a:t>
            </a:r>
            <a:r>
              <a:rPr lang="fr-FR" sz="2800" dirty="0" err="1"/>
              <a:t>windows</a:t>
            </a:r>
            <a:r>
              <a:rPr lang="fr-FR" sz="2800" dirty="0"/>
              <a:t>…</a:t>
            </a:r>
          </a:p>
          <a:p>
            <a:r>
              <a:rPr lang="fr-FR" sz="2800" dirty="0"/>
              <a:t>4/ Le traitement de texte</a:t>
            </a:r>
          </a:p>
          <a:p>
            <a:r>
              <a:rPr lang="fr-FR" sz="2800" dirty="0"/>
              <a:t>5/ Retour sur les mails | Infos sur les démarches</a:t>
            </a:r>
          </a:p>
        </p:txBody>
      </p:sp>
    </p:spTree>
    <p:extLst>
      <p:ext uri="{BB962C8B-B14F-4D97-AF65-F5344CB8AC3E}">
        <p14:creationId xmlns:p14="http://schemas.microsoft.com/office/powerpoint/2010/main" val="645676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7980" y="807560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4573FF96-C5B3-4B4A-B3AA-14AD63FC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0" y="-187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📜 </a:t>
            </a:r>
            <a:r>
              <a:rPr lang="fr-FR" sz="4000" b="1" dirty="0">
                <a:solidFill>
                  <a:srgbClr val="FFC000"/>
                </a:solidFill>
              </a:rPr>
              <a:t>Les e-démarches</a:t>
            </a:r>
            <a:endParaRPr lang="fr-FR" sz="4000" dirty="0">
              <a:solidFill>
                <a:srgbClr val="FFC000"/>
              </a:solidFill>
            </a:endParaRPr>
          </a:p>
        </p:txBody>
      </p:sp>
      <p:sp>
        <p:nvSpPr>
          <p:cNvPr id="5" name="Espace réservé du contenu 6">
            <a:extLst>
              <a:ext uri="{FF2B5EF4-FFF2-40B4-BE49-F238E27FC236}">
                <a16:creationId xmlns:a16="http://schemas.microsoft.com/office/drawing/2014/main" id="{9D02C640-D034-424D-9FCE-52CB20DB9144}"/>
              </a:ext>
            </a:extLst>
          </p:cNvPr>
          <p:cNvSpPr txBox="1">
            <a:spLocks/>
          </p:cNvSpPr>
          <p:nvPr/>
        </p:nvSpPr>
        <p:spPr>
          <a:xfrm>
            <a:off x="2209320" y="2766218"/>
            <a:ext cx="7773359" cy="1325563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💡 Vous pouvez marquer les sites de démarches en ligne comme favoris (ou marques pages) pour les retrouver plus facilement.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812BC84-42E8-4805-996D-594669E9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4A12-46A7-4758-910F-FB7CDBED65DD}" type="datetime1">
              <a:rPr lang="fr-FR" smtClean="0"/>
              <a:t>14/11/2022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27B9D3-7AED-42EA-8D08-03902599A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44B829-172E-46E8-B1F9-955F267AE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0756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01EBEDA0-AF7E-4FDC-99D6-8D29EFD33A04}"/>
              </a:ext>
            </a:extLst>
          </p:cNvPr>
          <p:cNvSpPr txBox="1">
            <a:spLocks/>
          </p:cNvSpPr>
          <p:nvPr/>
        </p:nvSpPr>
        <p:spPr>
          <a:xfrm>
            <a:off x="2490940" y="1684831"/>
            <a:ext cx="7210119" cy="3675734"/>
          </a:xfrm>
          <a:prstGeom prst="rect">
            <a:avLst/>
          </a:prstGeom>
          <a:ln w="38100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/>
              <a:t>💡 Rdv vous sur le site </a:t>
            </a:r>
            <a:r>
              <a:rPr lang="fr-FR" b="1" dirty="0">
                <a:solidFill>
                  <a:srgbClr val="FFC000"/>
                </a:solidFill>
              </a:rPr>
              <a:t>miroir</a:t>
            </a:r>
            <a:r>
              <a:rPr lang="fr-FR" dirty="0"/>
              <a:t> (fictif) des impôts pour apprendre à y naviguer facilement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💡 Retrouvez sur YouTube différents </a:t>
            </a:r>
            <a:r>
              <a:rPr lang="fr-FR" b="1" dirty="0">
                <a:solidFill>
                  <a:srgbClr val="FFC000"/>
                </a:solidFill>
              </a:rPr>
              <a:t>tutoriels </a:t>
            </a:r>
            <a:r>
              <a:rPr lang="fr-FR" dirty="0"/>
              <a:t>pour vous aider dans vos démarches.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Manipulons !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4FB10C-0301-4FF1-98C0-99787EB7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EF36-F565-462A-94F3-9BF02F24F45D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CCEF3A-7F37-4602-9F04-68278593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BCC1C2-8CBB-42DA-A2C3-E6C01D64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D61C59A-68A2-4D84-8071-78DB3337992A}"/>
              </a:ext>
            </a:extLst>
          </p:cNvPr>
          <p:cNvSpPr txBox="1"/>
          <p:nvPr/>
        </p:nvSpPr>
        <p:spPr>
          <a:xfrm>
            <a:off x="4218024" y="2556671"/>
            <a:ext cx="39353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👉 bit.ly/impots-miroir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6B0255C-A483-4D1D-A153-6DF4D94B0211}"/>
              </a:ext>
            </a:extLst>
          </p:cNvPr>
          <p:cNvSpPr txBox="1"/>
          <p:nvPr/>
        </p:nvSpPr>
        <p:spPr>
          <a:xfrm>
            <a:off x="4460609" y="4649949"/>
            <a:ext cx="3270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👉bit.ly/tutos-ameli</a:t>
            </a:r>
          </a:p>
        </p:txBody>
      </p:sp>
    </p:spTree>
    <p:extLst>
      <p:ext uri="{BB962C8B-B14F-4D97-AF65-F5344CB8AC3E}">
        <p14:creationId xmlns:p14="http://schemas.microsoft.com/office/powerpoint/2010/main" val="2166564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3075057"/>
            <a:ext cx="10515600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💡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F48906-0BDF-4135-9848-D09BC6CB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C61BD-7718-4BD0-95B8-DAD1E4213D7D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959C30-32F9-4F25-BCC6-C72972F0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8F2B71-8EDD-4A7F-9E33-CA22982B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975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2598003"/>
            <a:ext cx="10515600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💡 </a:t>
            </a:r>
            <a:r>
              <a:rPr lang="fr-FR" sz="3600" dirty="0">
                <a:solidFill>
                  <a:schemeClr val="bg1"/>
                </a:solidFill>
              </a:rPr>
              <a:t>Faisons le point !!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5400" b="1" dirty="0">
                <a:solidFill>
                  <a:schemeClr val="bg1"/>
                </a:solidFill>
              </a:rPr>
              <a:t>bit.ly/3D7WSKC</a:t>
            </a:r>
          </a:p>
        </p:txBody>
      </p:sp>
    </p:spTree>
    <p:extLst>
      <p:ext uri="{BB962C8B-B14F-4D97-AF65-F5344CB8AC3E}">
        <p14:creationId xmlns:p14="http://schemas.microsoft.com/office/powerpoint/2010/main" val="4225515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BD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2685926"/>
            <a:ext cx="10515600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💡 </a:t>
            </a:r>
            <a:r>
              <a:rPr lang="fr-FR" sz="3600" dirty="0">
                <a:solidFill>
                  <a:schemeClr val="bg1"/>
                </a:solidFill>
              </a:rPr>
              <a:t>Faisons le point !!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algn="ctr"/>
            <a:r>
              <a:rPr lang="fr-FR" sz="5400" b="1" dirty="0">
                <a:solidFill>
                  <a:schemeClr val="bg1"/>
                </a:solidFill>
              </a:rPr>
              <a:t>bit.ly/3slagWM</a:t>
            </a:r>
          </a:p>
        </p:txBody>
      </p:sp>
    </p:spTree>
    <p:extLst>
      <p:ext uri="{BB962C8B-B14F-4D97-AF65-F5344CB8AC3E}">
        <p14:creationId xmlns:p14="http://schemas.microsoft.com/office/powerpoint/2010/main" val="1371820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FFC00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AB1ECC9-9ACC-49A5-AF21-13E92CA470EA}"/>
              </a:ext>
            </a:extLst>
          </p:cNvPr>
          <p:cNvGrpSpPr/>
          <p:nvPr/>
        </p:nvGrpSpPr>
        <p:grpSpPr>
          <a:xfrm>
            <a:off x="2907383" y="5960352"/>
            <a:ext cx="10299569" cy="453361"/>
            <a:chOff x="2927155" y="5806913"/>
            <a:chExt cx="10515600" cy="623367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A27D9C8B-10F9-4E01-8B4B-9D522F162544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E53339C-A231-487B-A068-9D65A9BC61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112B96-78C0-48D9-A474-A9AD59A4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FC6C-4CA6-4552-A59B-4DFEB00DBE00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E2EEA7-4EA3-4FF8-891D-F718D6CF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BBEBCF-C98B-4D6F-8E2D-E29C4AC41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5DD2E3E-5CAC-4513-B525-552606D755D4}"/>
              </a:ext>
            </a:extLst>
          </p:cNvPr>
          <p:cNvSpPr txBox="1"/>
          <p:nvPr/>
        </p:nvSpPr>
        <p:spPr>
          <a:xfrm>
            <a:off x="2677838" y="1614417"/>
            <a:ext cx="683632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👉 Point sur la semaine dernière</a:t>
            </a:r>
          </a:p>
          <a:p>
            <a:endParaRPr lang="fr-FR" sz="3200" b="1" dirty="0"/>
          </a:p>
          <a:p>
            <a:r>
              <a:rPr lang="fr-FR" sz="3200" b="1" dirty="0"/>
              <a:t>📧 Retour sur les mails</a:t>
            </a:r>
          </a:p>
          <a:p>
            <a:endParaRPr lang="fr-FR" sz="2800" b="1" dirty="0"/>
          </a:p>
          <a:p>
            <a:r>
              <a:rPr lang="fr-FR" sz="3200" b="1" dirty="0"/>
              <a:t>🤔 C’est quoi une e-démarche ?</a:t>
            </a:r>
          </a:p>
          <a:p>
            <a:endParaRPr lang="fr-FR" sz="3200" b="1" dirty="0"/>
          </a:p>
          <a:p>
            <a:r>
              <a:rPr lang="fr-FR" sz="3200" b="1" dirty="0"/>
              <a:t>🔍 Zoom sur les e-démarches</a:t>
            </a:r>
          </a:p>
          <a:p>
            <a:endParaRPr lang="fr-FR" sz="3200" b="1" dirty="0"/>
          </a:p>
          <a:p>
            <a:r>
              <a:rPr lang="fr-FR" sz="3200" b="1" dirty="0"/>
              <a:t>🎶 Voilà, c'est fini…</a:t>
            </a:r>
          </a:p>
          <a:p>
            <a:endParaRPr lang="fr-FR" sz="2800" dirty="0"/>
          </a:p>
          <a:p>
            <a:r>
              <a:rPr lang="fr-FR" sz="2800" dirty="0"/>
              <a:t>	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864DFB-2E3E-499A-AE23-CC60D22D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015A-2FC2-4E53-9B5D-2C78671044BD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C805AB-5DCE-415D-88B1-D2C2A315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B360E3-1FF3-4448-891A-5DD31BE6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52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Retour dans le passé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140591" y="3120737"/>
            <a:ext cx="7910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🤔 De quoi avons-nous parlé lors du dernier atelier ?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🔍 Avez-vous des questions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C22EF7-2A2C-4F5C-9BFB-AFE279796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12B7D-4294-4EA8-8627-380C58D8ED91}" type="datetime1">
              <a:rPr lang="fr-FR" smtClean="0"/>
              <a:t>14/11/2022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32CF9D-28BA-48F5-AC7C-EA93CB000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AE3DE1-394E-486D-8D37-A0E96DAA2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98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306286" y="2143435"/>
            <a:ext cx="9489232" cy="213127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254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📧 E-mail</a:t>
            </a:r>
            <a:br>
              <a:rPr lang="fr-FR" sz="4000" b="1" dirty="0">
                <a:solidFill>
                  <a:schemeClr val="bg1"/>
                </a:solidFill>
              </a:rPr>
            </a:br>
            <a:r>
              <a:rPr lang="fr-FR" sz="2400" b="1" dirty="0">
                <a:solidFill>
                  <a:schemeClr val="bg1"/>
                </a:solidFill>
              </a:rPr>
              <a:t>Révisions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C65714-30E2-4F63-A64D-3074540C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531A1-6E9A-44FC-8C29-8B23A7497075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F96FFA-7533-4128-8759-9BE4220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- 10/10 - E-démarches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452A54-2D31-4A3E-BB56-4C553A72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04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988489" y="96912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5541-2BDF-4C51-995B-83BBF9A4AB96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1BE579F-9409-40D0-9C1F-E9C73EE2F235}"/>
              </a:ext>
            </a:extLst>
          </p:cNvPr>
          <p:cNvSpPr txBox="1"/>
          <p:nvPr/>
        </p:nvSpPr>
        <p:spPr>
          <a:xfrm>
            <a:off x="990600" y="969121"/>
            <a:ext cx="6096000" cy="4001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👉 La page d’accueil de ma boîte mail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B7251F2-42DB-41F6-9098-ADDAA2D15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167"/>
          <a:stretch/>
        </p:blipFill>
        <p:spPr>
          <a:xfrm>
            <a:off x="0" y="2433710"/>
            <a:ext cx="12192000" cy="3923714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07BBB086-DCF9-46B3-B5F8-07E387963D34}"/>
              </a:ext>
            </a:extLst>
          </p:cNvPr>
          <p:cNvSpPr/>
          <p:nvPr/>
        </p:nvSpPr>
        <p:spPr>
          <a:xfrm>
            <a:off x="11682632" y="3244836"/>
            <a:ext cx="459545" cy="39389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7D0DC2-207E-44CA-9A77-4EB1F397BA1E}"/>
              </a:ext>
            </a:extLst>
          </p:cNvPr>
          <p:cNvSpPr/>
          <p:nvPr/>
        </p:nvSpPr>
        <p:spPr>
          <a:xfrm>
            <a:off x="11734729" y="3898216"/>
            <a:ext cx="332933" cy="2335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6F346F7-696A-42FF-AB3C-169E389A72C4}"/>
              </a:ext>
            </a:extLst>
          </p:cNvPr>
          <p:cNvSpPr/>
          <p:nvPr/>
        </p:nvSpPr>
        <p:spPr>
          <a:xfrm>
            <a:off x="2475914" y="3289383"/>
            <a:ext cx="5317588" cy="393895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84073EF-33C5-4D07-BDA6-83E209862F5E}"/>
              </a:ext>
            </a:extLst>
          </p:cNvPr>
          <p:cNvSpPr/>
          <p:nvPr/>
        </p:nvSpPr>
        <p:spPr>
          <a:xfrm>
            <a:off x="84409" y="3877082"/>
            <a:ext cx="2166422" cy="248034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A9A5988-DE43-4ABA-A95A-FBB09617EB8B}"/>
              </a:ext>
            </a:extLst>
          </p:cNvPr>
          <p:cNvSpPr/>
          <p:nvPr/>
        </p:nvSpPr>
        <p:spPr>
          <a:xfrm>
            <a:off x="2335240" y="4284672"/>
            <a:ext cx="9537891" cy="222515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7004D46-18DC-4DAF-B9A7-F65CA7071988}"/>
              </a:ext>
            </a:extLst>
          </p:cNvPr>
          <p:cNvSpPr/>
          <p:nvPr/>
        </p:nvSpPr>
        <p:spPr>
          <a:xfrm>
            <a:off x="11485098" y="3119194"/>
            <a:ext cx="776065" cy="681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0E5AFCB-813E-4865-B0E5-5BAFFAAE7F06}"/>
              </a:ext>
            </a:extLst>
          </p:cNvPr>
          <p:cNvSpPr/>
          <p:nvPr/>
        </p:nvSpPr>
        <p:spPr>
          <a:xfrm>
            <a:off x="6801291" y="1585630"/>
            <a:ext cx="2704218" cy="56045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Zone de lecture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BE2639F2-E4F6-43BD-9DFC-E56DCA37FB21}"/>
              </a:ext>
            </a:extLst>
          </p:cNvPr>
          <p:cNvSpPr/>
          <p:nvPr/>
        </p:nvSpPr>
        <p:spPr>
          <a:xfrm>
            <a:off x="84409" y="1832315"/>
            <a:ext cx="2644724" cy="58017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Zone de gestion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5D7EEED-DFB0-43A6-9148-990D21AA2FC6}"/>
              </a:ext>
            </a:extLst>
          </p:cNvPr>
          <p:cNvSpPr/>
          <p:nvPr/>
        </p:nvSpPr>
        <p:spPr>
          <a:xfrm>
            <a:off x="2974441" y="1858632"/>
            <a:ext cx="2974582" cy="53157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Barre</a:t>
            </a:r>
            <a:r>
              <a:rPr lang="fr-FR" sz="2800" b="1" dirty="0">
                <a:solidFill>
                  <a:schemeClr val="bg1"/>
                </a:solidFill>
              </a:rPr>
              <a:t> de recherche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02B1956-D798-487C-8BED-368DE29C703F}"/>
              </a:ext>
            </a:extLst>
          </p:cNvPr>
          <p:cNvSpPr/>
          <p:nvPr/>
        </p:nvSpPr>
        <p:spPr>
          <a:xfrm>
            <a:off x="9777342" y="1386901"/>
            <a:ext cx="2184886" cy="53157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Déconnexion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2F6096A-03A3-4D68-840D-6786190A6D21}"/>
              </a:ext>
            </a:extLst>
          </p:cNvPr>
          <p:cNvCxnSpPr>
            <a:cxnSpLocks/>
            <a:stCxn id="32" idx="2"/>
            <a:endCxn id="28" idx="0"/>
          </p:cNvCxnSpPr>
          <p:nvPr/>
        </p:nvCxnSpPr>
        <p:spPr>
          <a:xfrm>
            <a:off x="10869785" y="1918475"/>
            <a:ext cx="1003346" cy="12007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C21BDAEC-14B6-4461-88F0-CDE2753774C1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8153400" y="2146089"/>
            <a:ext cx="698622" cy="213858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11EDF6A7-4FC1-4394-B893-B2C7C6592640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4461732" y="2390206"/>
            <a:ext cx="476028" cy="89917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04BD29C9-96E5-4EB9-8E4F-FB274D17EEFE}"/>
              </a:ext>
            </a:extLst>
          </p:cNvPr>
          <p:cNvCxnSpPr>
            <a:cxnSpLocks/>
            <a:stCxn id="30" idx="2"/>
            <a:endCxn id="26" idx="0"/>
          </p:cNvCxnSpPr>
          <p:nvPr/>
        </p:nvCxnSpPr>
        <p:spPr>
          <a:xfrm flipH="1">
            <a:off x="1167620" y="2412494"/>
            <a:ext cx="239151" cy="146458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372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159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988489" y="969122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7A83-7C70-4909-9286-BA68279824E8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1BE579F-9409-40D0-9C1F-E9C73EE2F235}"/>
              </a:ext>
            </a:extLst>
          </p:cNvPr>
          <p:cNvSpPr txBox="1"/>
          <p:nvPr/>
        </p:nvSpPr>
        <p:spPr>
          <a:xfrm>
            <a:off x="990600" y="969121"/>
            <a:ext cx="6096000" cy="4001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👉 La page d’accueil de ma boîte mail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B7251F2-42DB-41F6-9098-ADDAA2D15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40" t="39577" r="6118" b="31628"/>
          <a:stretch/>
        </p:blipFill>
        <p:spPr>
          <a:xfrm>
            <a:off x="122032" y="2410012"/>
            <a:ext cx="11177847" cy="2059801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07BBB086-DCF9-46B3-B5F8-07E387963D34}"/>
              </a:ext>
            </a:extLst>
          </p:cNvPr>
          <p:cNvSpPr/>
          <p:nvPr/>
        </p:nvSpPr>
        <p:spPr>
          <a:xfrm>
            <a:off x="11648046" y="2433710"/>
            <a:ext cx="459545" cy="39389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7D0DC2-207E-44CA-9A77-4EB1F397BA1E}"/>
              </a:ext>
            </a:extLst>
          </p:cNvPr>
          <p:cNvSpPr/>
          <p:nvPr/>
        </p:nvSpPr>
        <p:spPr>
          <a:xfrm>
            <a:off x="11774658" y="2982351"/>
            <a:ext cx="332933" cy="2335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6F346F7-696A-42FF-AB3C-169E389A72C4}"/>
              </a:ext>
            </a:extLst>
          </p:cNvPr>
          <p:cNvSpPr/>
          <p:nvPr/>
        </p:nvSpPr>
        <p:spPr>
          <a:xfrm>
            <a:off x="988489" y="2390636"/>
            <a:ext cx="1562686" cy="42448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7004D46-18DC-4DAF-B9A7-F65CA7071988}"/>
              </a:ext>
            </a:extLst>
          </p:cNvPr>
          <p:cNvSpPr/>
          <p:nvPr/>
        </p:nvSpPr>
        <p:spPr>
          <a:xfrm>
            <a:off x="10516783" y="2230156"/>
            <a:ext cx="776065" cy="6811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00E5AFCB-813E-4865-B0E5-5BAFFAAE7F06}"/>
              </a:ext>
            </a:extLst>
          </p:cNvPr>
          <p:cNvSpPr/>
          <p:nvPr/>
        </p:nvSpPr>
        <p:spPr>
          <a:xfrm>
            <a:off x="3269196" y="1438469"/>
            <a:ext cx="2704218" cy="56045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Objet du mail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85D7EEED-DFB0-43A6-9148-990D21AA2FC6}"/>
              </a:ext>
            </a:extLst>
          </p:cNvPr>
          <p:cNvSpPr/>
          <p:nvPr/>
        </p:nvSpPr>
        <p:spPr>
          <a:xfrm>
            <a:off x="131296" y="1447166"/>
            <a:ext cx="2974582" cy="53157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Expéditeur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02B1956-D798-487C-8BED-368DE29C703F}"/>
              </a:ext>
            </a:extLst>
          </p:cNvPr>
          <p:cNvSpPr/>
          <p:nvPr/>
        </p:nvSpPr>
        <p:spPr>
          <a:xfrm>
            <a:off x="10955658" y="1415292"/>
            <a:ext cx="1068849" cy="53157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Date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2F6096A-03A3-4D68-840D-6786190A6D21}"/>
              </a:ext>
            </a:extLst>
          </p:cNvPr>
          <p:cNvCxnSpPr>
            <a:cxnSpLocks/>
            <a:stCxn id="32" idx="2"/>
            <a:endCxn id="28" idx="0"/>
          </p:cNvCxnSpPr>
          <p:nvPr/>
        </p:nvCxnSpPr>
        <p:spPr>
          <a:xfrm flipH="1">
            <a:off x="10904816" y="1946866"/>
            <a:ext cx="585267" cy="28329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C21BDAEC-14B6-4461-88F0-CDE2753774C1}"/>
              </a:ext>
            </a:extLst>
          </p:cNvPr>
          <p:cNvCxnSpPr>
            <a:cxnSpLocks/>
          </p:cNvCxnSpPr>
          <p:nvPr/>
        </p:nvCxnSpPr>
        <p:spPr>
          <a:xfrm>
            <a:off x="4621305" y="1970792"/>
            <a:ext cx="0" cy="41607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11EDF6A7-4FC1-4394-B893-B2C7C6592640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618587" y="1978740"/>
            <a:ext cx="0" cy="38835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06A5509-ADAD-44F6-80C2-8D8965F5458A}"/>
              </a:ext>
            </a:extLst>
          </p:cNvPr>
          <p:cNvSpPr/>
          <p:nvPr/>
        </p:nvSpPr>
        <p:spPr>
          <a:xfrm>
            <a:off x="3257257" y="2358469"/>
            <a:ext cx="2285414" cy="42448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C95CAA13-7B81-475F-A2DE-0BED0B82E4F3}"/>
              </a:ext>
            </a:extLst>
          </p:cNvPr>
          <p:cNvSpPr/>
          <p:nvPr/>
        </p:nvSpPr>
        <p:spPr>
          <a:xfrm>
            <a:off x="5600698" y="2358469"/>
            <a:ext cx="4418061" cy="42448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F169D96-4C4B-4B86-ACFE-DF6DDAE4F772}"/>
              </a:ext>
            </a:extLst>
          </p:cNvPr>
          <p:cNvSpPr/>
          <p:nvPr/>
        </p:nvSpPr>
        <p:spPr>
          <a:xfrm>
            <a:off x="6091976" y="1435884"/>
            <a:ext cx="2704218" cy="560459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800" b="1" dirty="0">
                <a:solidFill>
                  <a:schemeClr val="bg1"/>
                </a:solidFill>
              </a:rPr>
              <a:t>Aperçu du mail</a:t>
            </a: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AD14F0D5-6B02-4681-80E4-41D0E303642B}"/>
              </a:ext>
            </a:extLst>
          </p:cNvPr>
          <p:cNvCxnSpPr>
            <a:cxnSpLocks/>
          </p:cNvCxnSpPr>
          <p:nvPr/>
        </p:nvCxnSpPr>
        <p:spPr>
          <a:xfrm>
            <a:off x="7657584" y="1996343"/>
            <a:ext cx="0" cy="37033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31363325-467C-412D-94FA-E248084FA594}"/>
              </a:ext>
            </a:extLst>
          </p:cNvPr>
          <p:cNvSpPr/>
          <p:nvPr/>
        </p:nvSpPr>
        <p:spPr>
          <a:xfrm>
            <a:off x="10027434" y="3317702"/>
            <a:ext cx="534328" cy="43768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2FA0F690-1F2B-46BE-A8A3-0345F23CDEB1}"/>
              </a:ext>
            </a:extLst>
          </p:cNvPr>
          <p:cNvSpPr/>
          <p:nvPr/>
        </p:nvSpPr>
        <p:spPr>
          <a:xfrm>
            <a:off x="8993146" y="1439218"/>
            <a:ext cx="1709296" cy="531574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Pièce jointe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030049C-8871-4AF6-BBF7-ACB11177AA43}"/>
              </a:ext>
            </a:extLst>
          </p:cNvPr>
          <p:cNvCxnSpPr>
            <a:cxnSpLocks/>
          </p:cNvCxnSpPr>
          <p:nvPr/>
        </p:nvCxnSpPr>
        <p:spPr>
          <a:xfrm>
            <a:off x="10215711" y="1996343"/>
            <a:ext cx="191081" cy="143265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D72B013B-FF87-4DDE-B694-7E54043F851D}"/>
              </a:ext>
            </a:extLst>
          </p:cNvPr>
          <p:cNvSpPr txBox="1"/>
          <p:nvPr/>
        </p:nvSpPr>
        <p:spPr>
          <a:xfrm>
            <a:off x="1795400" y="4469813"/>
            <a:ext cx="8901777" cy="224676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🧐Chaque ligne de cette liste est un </a:t>
            </a:r>
            <a:r>
              <a:rPr lang="fr-FR" sz="2000" b="1" dirty="0">
                <a:solidFill>
                  <a:srgbClr val="FFC000"/>
                </a:solidFill>
              </a:rPr>
              <a:t>mail </a:t>
            </a:r>
            <a:r>
              <a:rPr lang="fr-FR" sz="2000" dirty="0"/>
              <a:t>que vous avez reçu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👉Pour </a:t>
            </a:r>
            <a:r>
              <a:rPr lang="fr-FR" sz="2000" b="1" dirty="0"/>
              <a:t>ouvrir un mail </a:t>
            </a:r>
            <a:r>
              <a:rPr lang="fr-FR" sz="2000" dirty="0"/>
              <a:t>il faut cliquer sur la ligne qui correspond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💡Les </a:t>
            </a:r>
            <a:r>
              <a:rPr lang="fr-FR" sz="2000" b="1" dirty="0"/>
              <a:t>mails en gras </a:t>
            </a:r>
            <a:r>
              <a:rPr lang="fr-FR" sz="2000" dirty="0"/>
              <a:t>sont ceux que vous n’avez pas encore ouverts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🔍 Les messages sont </a:t>
            </a:r>
            <a:r>
              <a:rPr lang="fr-FR" sz="2000" b="1" dirty="0"/>
              <a:t>classés</a:t>
            </a:r>
            <a:r>
              <a:rPr lang="fr-FR" sz="2000" dirty="0"/>
              <a:t> du plus récent au plus ancien</a:t>
            </a:r>
          </a:p>
        </p:txBody>
      </p:sp>
    </p:spTree>
    <p:extLst>
      <p:ext uri="{BB962C8B-B14F-4D97-AF65-F5344CB8AC3E}">
        <p14:creationId xmlns:p14="http://schemas.microsoft.com/office/powerpoint/2010/main" val="1149265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200"/>
            <a:ext cx="10515600" cy="1325563"/>
          </a:xfrm>
        </p:spPr>
        <p:txBody>
          <a:bodyPr>
            <a:noAutofit/>
          </a:bodyPr>
          <a:lstStyle/>
          <a:p>
            <a:pPr marR="24510" algn="ctr"/>
            <a:r>
              <a:rPr lang="fr-FR" sz="4000" dirty="0"/>
              <a:t>📩 Gérer ses mails</a:t>
            </a:r>
            <a:br>
              <a:rPr lang="fr-FR" sz="4000" b="1" dirty="0">
                <a:solidFill>
                  <a:srgbClr val="C00000"/>
                </a:solidFill>
              </a:rPr>
            </a:br>
            <a:br>
              <a:rPr lang="fr-FR" sz="4000" b="1" dirty="0"/>
            </a:b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5EEC29C-B0E1-4199-AA7F-5BBA7ED1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917F-E704-4E87-8D7F-07899FB4EA11}" type="datetime1">
              <a:rPr lang="fr-FR" smtClean="0"/>
              <a:t>14/11/2022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4B891-477B-4C8C-8584-C6062F390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ordinateur - 4/5 Les mails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605575-D639-4589-AB8D-0FEF3570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35372D-46B8-42E1-9568-AE64D3716D9D}"/>
              </a:ext>
            </a:extLst>
          </p:cNvPr>
          <p:cNvSpPr txBox="1"/>
          <p:nvPr/>
        </p:nvSpPr>
        <p:spPr>
          <a:xfrm>
            <a:off x="838200" y="776219"/>
            <a:ext cx="10515600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24510" algn="ctr"/>
            <a:r>
              <a:rPr lang="fr-FR" sz="2800" b="1" dirty="0">
                <a:solidFill>
                  <a:schemeClr val="bg1"/>
                </a:solidFill>
                <a:latin typeface="+mj-lt"/>
              </a:rPr>
              <a:t>Écrire et envoyer un mail</a:t>
            </a:r>
            <a:endParaRPr lang="fr-FR" sz="2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463FE60-782C-445F-B730-4A41F9543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299" y="1299439"/>
            <a:ext cx="5542789" cy="506364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E2D4BA1-99AE-4431-A812-56EF9709B307}"/>
              </a:ext>
            </a:extLst>
          </p:cNvPr>
          <p:cNvSpPr txBox="1"/>
          <p:nvPr/>
        </p:nvSpPr>
        <p:spPr>
          <a:xfrm>
            <a:off x="195912" y="1429671"/>
            <a:ext cx="3842688" cy="19389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dirty="0"/>
              <a:t>👉Cliquer sur le bouton qui permet de commencer un nouveau mail :</a:t>
            </a:r>
          </a:p>
          <a:p>
            <a:pPr algn="ctr"/>
            <a:r>
              <a:rPr lang="fr-FR" sz="2000" dirty="0"/>
              <a:t>✔</a:t>
            </a:r>
            <a:r>
              <a:rPr lang="fr-FR" sz="2000" i="1" dirty="0"/>
              <a:t>Nouveau/Écrire/Composer…</a:t>
            </a:r>
          </a:p>
          <a:p>
            <a:pPr algn="ctr"/>
            <a:r>
              <a:rPr lang="fr-FR" sz="2000" dirty="0"/>
              <a:t>=&gt;</a:t>
            </a:r>
            <a:r>
              <a:rPr lang="fr-FR" sz="2000" i="1" dirty="0"/>
              <a:t> Une fenêtre s’ouvre</a:t>
            </a:r>
          </a:p>
          <a:p>
            <a:pPr algn="ctr"/>
            <a:endParaRPr lang="fr-FR" sz="2000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616BC87-AD01-491B-90EA-5E57B143174F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4038600" y="1555922"/>
            <a:ext cx="2414699" cy="843245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314C61E-AD62-445A-BEB7-6AEC5DB087F7}"/>
              </a:ext>
            </a:extLst>
          </p:cNvPr>
          <p:cNvSpPr txBox="1"/>
          <p:nvPr/>
        </p:nvSpPr>
        <p:spPr>
          <a:xfrm>
            <a:off x="195912" y="3364688"/>
            <a:ext cx="6098458" cy="313932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dirty="0"/>
              <a:t>💡 </a:t>
            </a:r>
            <a:r>
              <a:rPr lang="fr-FR" sz="1800" b="1" dirty="0"/>
              <a:t>Pour envoyer un mail, remplissez ces 3 champs :</a:t>
            </a:r>
          </a:p>
          <a:p>
            <a:pPr algn="ctr"/>
            <a:endParaRPr lang="fr-FR" i="1" dirty="0"/>
          </a:p>
          <a:p>
            <a:pPr algn="ctr"/>
            <a:r>
              <a:rPr lang="fr-FR" sz="1800" dirty="0"/>
              <a:t>👉 </a:t>
            </a:r>
            <a:r>
              <a:rPr lang="fr-FR" sz="1800" b="1" dirty="0"/>
              <a:t>L’adresse mail du destinataire</a:t>
            </a:r>
          </a:p>
          <a:p>
            <a:pPr algn="ctr"/>
            <a:endParaRPr lang="fr-FR" sz="1800" b="1" dirty="0"/>
          </a:p>
          <a:p>
            <a:pPr algn="ctr"/>
            <a:r>
              <a:rPr lang="fr-FR" b="1" dirty="0"/>
              <a:t>👉L’objet du mail</a:t>
            </a:r>
          </a:p>
          <a:p>
            <a:pPr algn="ctr"/>
            <a:r>
              <a:rPr lang="fr-FR" i="1" dirty="0"/>
              <a:t>(écrivez en quelques mots de quoi parle votre mail)</a:t>
            </a:r>
          </a:p>
          <a:p>
            <a:pPr algn="ctr"/>
            <a:endParaRPr lang="fr-FR" i="1" dirty="0"/>
          </a:p>
          <a:p>
            <a:pPr algn="ctr"/>
            <a:r>
              <a:rPr lang="fr-FR" dirty="0"/>
              <a:t>👉 </a:t>
            </a:r>
            <a:r>
              <a:rPr lang="fr-FR" b="1" dirty="0"/>
              <a:t>Le corps du texte</a:t>
            </a:r>
          </a:p>
          <a:p>
            <a:pPr algn="ctr"/>
            <a:r>
              <a:rPr lang="fr-FR" i="1" dirty="0"/>
              <a:t>Rédigez le message que vous souhaitez envoyer à votre destinataire.</a:t>
            </a:r>
          </a:p>
          <a:p>
            <a:pPr algn="ctr"/>
            <a:r>
              <a:rPr lang="fr-FR" i="1" dirty="0"/>
              <a:t>Pensez aux formules de politesse </a:t>
            </a:r>
            <a:endParaRPr lang="fr-FR" sz="1800"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8A1EE74-E38F-4174-BE39-DE186DB95266}"/>
              </a:ext>
            </a:extLst>
          </p:cNvPr>
          <p:cNvCxnSpPr>
            <a:cxnSpLocks/>
          </p:cNvCxnSpPr>
          <p:nvPr/>
        </p:nvCxnSpPr>
        <p:spPr>
          <a:xfrm flipV="1">
            <a:off x="4984955" y="1960615"/>
            <a:ext cx="1681316" cy="2193142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1690545-4125-40C7-B286-CEB2355ECB41}"/>
              </a:ext>
            </a:extLst>
          </p:cNvPr>
          <p:cNvCxnSpPr>
            <a:cxnSpLocks/>
          </p:cNvCxnSpPr>
          <p:nvPr/>
        </p:nvCxnSpPr>
        <p:spPr>
          <a:xfrm flipV="1">
            <a:off x="4984955" y="2353679"/>
            <a:ext cx="2079522" cy="224808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C85BC2C-C123-43F3-93F4-42B5D46D2C74}"/>
              </a:ext>
            </a:extLst>
          </p:cNvPr>
          <p:cNvCxnSpPr>
            <a:cxnSpLocks/>
          </p:cNvCxnSpPr>
          <p:nvPr/>
        </p:nvCxnSpPr>
        <p:spPr>
          <a:xfrm flipV="1">
            <a:off x="4424516" y="3302470"/>
            <a:ext cx="2448232" cy="2160578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C6897322-341B-4880-836A-E1DA3380552E}"/>
              </a:ext>
            </a:extLst>
          </p:cNvPr>
          <p:cNvSpPr/>
          <p:nvPr/>
        </p:nvSpPr>
        <p:spPr>
          <a:xfrm>
            <a:off x="6589704" y="5691931"/>
            <a:ext cx="1268361" cy="71990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2BF2E54-8284-4BA6-A00D-D27B4A4D31DA}"/>
              </a:ext>
            </a:extLst>
          </p:cNvPr>
          <p:cNvSpPr txBox="1"/>
          <p:nvPr/>
        </p:nvSpPr>
        <p:spPr>
          <a:xfrm>
            <a:off x="7127524" y="4713390"/>
            <a:ext cx="2966151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i="1" dirty="0"/>
              <a:t>❗ Cliquez sur </a:t>
            </a:r>
            <a:r>
              <a:rPr lang="fr-FR" b="1" i="1" dirty="0"/>
              <a:t>envoyer</a:t>
            </a:r>
            <a:r>
              <a:rPr lang="fr-FR" i="1" dirty="0"/>
              <a:t> quand vous avez fini de rédiger !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B0E157AC-93B0-45DC-A96A-5B54AAF805F8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7762714" y="5359721"/>
            <a:ext cx="847886" cy="47300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471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E48460C-060E-43B8-9D06-4DDD5A6BE56A}"/>
              </a:ext>
            </a:extLst>
          </p:cNvPr>
          <p:cNvSpPr/>
          <p:nvPr/>
        </p:nvSpPr>
        <p:spPr>
          <a:xfrm>
            <a:off x="1306286" y="2143435"/>
            <a:ext cx="9489232" cy="2131277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17" y="2546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📧 Comment utiliser sa boîte mail ?</a:t>
            </a:r>
            <a:br>
              <a:rPr lang="fr-FR" sz="4000" b="1" dirty="0">
                <a:solidFill>
                  <a:schemeClr val="bg1"/>
                </a:solidFill>
              </a:rPr>
            </a:br>
            <a:r>
              <a:rPr lang="fr-FR" sz="3000" b="1" dirty="0">
                <a:solidFill>
                  <a:schemeClr val="bg1"/>
                </a:solidFill>
              </a:rPr>
              <a:t>Pour aller plus loin</a:t>
            </a:r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C7F87-2855-4074-B854-E3FDD3BBCEE4}"/>
              </a:ext>
            </a:extLst>
          </p:cNvPr>
          <p:cNvSpPr/>
          <p:nvPr/>
        </p:nvSpPr>
        <p:spPr>
          <a:xfrm>
            <a:off x="1054099" y="6172200"/>
            <a:ext cx="9850437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225127-8A72-486E-8C95-4AADBB82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D9B78-10B3-4001-B333-6A1723472053}" type="datetime1">
              <a:rPr lang="fr-FR" smtClean="0"/>
              <a:t>14/11/2022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92AEC9-FE06-4BBD-AF04-67C3D5432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Initiation smartphone - Atelier 9/10 - Mails, le retour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7030F4-897D-4521-B74E-8E7F2642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33001-C3CC-44A1-BE70-5EB3C01ED65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3602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1284</Words>
  <Application>Microsoft Office PowerPoint</Application>
  <PresentationFormat>Grand écran</PresentationFormat>
  <Paragraphs>255</Paragraphs>
  <Slides>25</Slides>
  <Notes>22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Quicksand</vt:lpstr>
      <vt:lpstr>Thème Office</vt:lpstr>
      <vt:lpstr>Bienvenue aux ateliers de perfectionnement</vt:lpstr>
      <vt:lpstr>Tout un programme !</vt:lpstr>
      <vt:lpstr>Tout un programme !</vt:lpstr>
      <vt:lpstr>Retour dans le passé !</vt:lpstr>
      <vt:lpstr>📧 E-mail Révisions</vt:lpstr>
      <vt:lpstr>📩 Gérer ses mails  </vt:lpstr>
      <vt:lpstr>📩 Gérer ses mails  </vt:lpstr>
      <vt:lpstr>📩 Gérer ses mails  </vt:lpstr>
      <vt:lpstr>📧 Comment utiliser sa boîte mail ? Pour aller plus loin</vt:lpstr>
      <vt:lpstr>Présentation PowerPoint</vt:lpstr>
      <vt:lpstr>Présentation PowerPoint</vt:lpstr>
      <vt:lpstr>Présentation PowerPoint</vt:lpstr>
      <vt:lpstr>Présentation PowerPoint</vt:lpstr>
      <vt:lpstr>📜 E-démarches</vt:lpstr>
      <vt:lpstr>📜 Les e-démarches</vt:lpstr>
      <vt:lpstr>📜 Les e-démarches</vt:lpstr>
      <vt:lpstr>📜 Les e-démarches</vt:lpstr>
      <vt:lpstr>📜 Les e-démarches</vt:lpstr>
      <vt:lpstr>📜 Les e-démarches</vt:lpstr>
      <vt:lpstr>📜 Les e-démarches</vt:lpstr>
      <vt:lpstr>Manipulons !</vt:lpstr>
      <vt:lpstr>Synthèse</vt:lpstr>
      <vt:lpstr>Synthèse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Conseiller Numérique - Mairie Peyruis</dc:creator>
  <cp:lastModifiedBy>Conseiller Numérique - Mairie Peyruis</cp:lastModifiedBy>
  <cp:revision>13</cp:revision>
  <dcterms:created xsi:type="dcterms:W3CDTF">2022-02-09T15:40:36Z</dcterms:created>
  <dcterms:modified xsi:type="dcterms:W3CDTF">2022-11-14T10:40:55Z</dcterms:modified>
</cp:coreProperties>
</file>